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"/>
  </p:notesMasterIdLst>
  <p:handoutMasterIdLst>
    <p:handoutMasterId r:id="rId4"/>
  </p:handoutMasterIdLst>
  <p:sldIdLst>
    <p:sldId id="1105" r:id="rId2"/>
  </p:sldIdLst>
  <p:sldSz cx="9144000" cy="6858000" type="screen4x3"/>
  <p:notesSz cx="6669088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gello" initials="NW" lastIdx="5" clrIdx="0">
    <p:extLst>
      <p:ext uri="{19B8F6BF-5375-455C-9EA6-DF929625EA0E}">
        <p15:presenceInfo xmlns:p15="http://schemas.microsoft.com/office/powerpoint/2012/main" userId="S-1-5-21-1677003103-46252071-1983596169-3249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9ED"/>
    <a:srgbClr val="BCD4E0"/>
    <a:srgbClr val="42B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0202" autoAdjust="0"/>
  </p:normalViewPr>
  <p:slideViewPr>
    <p:cSldViewPr>
      <p:cViewPr varScale="1">
        <p:scale>
          <a:sx n="102" d="100"/>
          <a:sy n="102" d="100"/>
        </p:scale>
        <p:origin x="208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316" y="0"/>
            <a:ext cx="2889210" cy="495216"/>
          </a:xfrm>
          <a:prstGeom prst="rect">
            <a:avLst/>
          </a:prstGeom>
        </p:spPr>
        <p:txBody>
          <a:bodyPr vert="horz" lIns="91056" tIns="45529" rIns="91056" bIns="45529" rtlCol="0"/>
          <a:lstStyle>
            <a:lvl1pPr algn="r">
              <a:defRPr sz="1200"/>
            </a:lvl1pPr>
          </a:lstStyle>
          <a:p>
            <a:fld id="{4D0C1DAD-05FB-45EA-8FC6-D17C2217EE4D}" type="datetimeFigureOut">
              <a:rPr lang="fi-FI" smtClean="0"/>
              <a:t>20.11.2019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316" y="9377464"/>
            <a:ext cx="2889210" cy="495215"/>
          </a:xfrm>
          <a:prstGeom prst="rect">
            <a:avLst/>
          </a:prstGeom>
        </p:spPr>
        <p:txBody>
          <a:bodyPr vert="horz" lIns="91056" tIns="45529" rIns="91056" bIns="45529" rtlCol="0" anchor="b"/>
          <a:lstStyle>
            <a:lvl1pPr algn="r">
              <a:defRPr sz="1200"/>
            </a:lvl1pPr>
          </a:lstStyle>
          <a:p>
            <a:fld id="{30D17A46-0291-44C6-85E2-D1BDD61699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0354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9" y="1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/>
          <a:lstStyle>
            <a:lvl1pPr algn="r">
              <a:defRPr sz="1200"/>
            </a:lvl1pPr>
          </a:lstStyle>
          <a:p>
            <a:fld id="{48647AE6-A554-4890-897B-A504ECA0D385}" type="datetimeFigureOut">
              <a:rPr lang="sv-SE" smtClean="0"/>
              <a:pPr/>
              <a:t>2019-11-20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45" tIns="45524" rIns="91045" bIns="45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1045" tIns="45524" rIns="91045" bIns="45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9" y="9377332"/>
            <a:ext cx="2889938" cy="493633"/>
          </a:xfrm>
          <a:prstGeom prst="rect">
            <a:avLst/>
          </a:prstGeom>
        </p:spPr>
        <p:txBody>
          <a:bodyPr vert="horz" lIns="91045" tIns="45524" rIns="91045" bIns="45524" rtlCol="0" anchor="b"/>
          <a:lstStyle>
            <a:lvl1pPr algn="r">
              <a:defRPr sz="1200"/>
            </a:lvl1pPr>
          </a:lstStyle>
          <a:p>
            <a:fld id="{A733007E-CEBB-4F61-A128-9093B53FBFE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470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456" y="1076402"/>
            <a:ext cx="8208000" cy="1470025"/>
          </a:xfrm>
        </p:spPr>
        <p:txBody>
          <a:bodyPr lIns="0" bIns="0" anchor="b" anchorCtr="0">
            <a:normAutofit/>
          </a:bodyPr>
          <a:lstStyle>
            <a:lvl1pPr algn="l">
              <a:defRPr sz="2775" spc="-75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 baseline="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A737291-8B16-4163-B457-6EEEDEB570AE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3A183E74-C804-40FA-B566-FA15ABE0A3F5}" type="datetime1">
              <a:rPr lang="sv-SE" smtClean="0"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00"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3" y="2617200"/>
            <a:ext cx="8207376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080C156-4519-407C-89C9-0B0E001F1969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0080B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947706FB-FD08-439B-A433-7E7FC4F6C0CC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259200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8207375" cy="1470025"/>
          </a:xfrm>
        </p:spPr>
        <p:txBody>
          <a:bodyPr lIns="0" bIns="0" anchor="b" anchorCtr="0">
            <a:normAutofit/>
          </a:bodyPr>
          <a:lstStyle>
            <a:lvl1pPr algn="l">
              <a:defRPr sz="2775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8207375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CC73609-EAD4-41F0-9E91-56F6CE73FAAA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0053_1168_PO_S_IO_4 beskuren 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062472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8314" y="1076402"/>
            <a:ext cx="4679752" cy="1470025"/>
          </a:xfrm>
        </p:spPr>
        <p:txBody>
          <a:bodyPr lIns="0" bIns="0" anchor="b" anchorCtr="0">
            <a:normAutofit/>
          </a:bodyPr>
          <a:lstStyle>
            <a:lvl1pPr algn="l">
              <a:defRPr sz="2775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8314" y="2617200"/>
            <a:ext cx="4679752" cy="910952"/>
          </a:xfrm>
        </p:spPr>
        <p:txBody>
          <a:bodyPr lIns="36000">
            <a:normAutofit/>
          </a:bodyPr>
          <a:lstStyle>
            <a:lvl1pPr marL="0" indent="0" algn="l">
              <a:buNone/>
              <a:defRPr sz="1500">
                <a:solidFill>
                  <a:srgbClr val="4A4A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 dirty="0"/>
          </a:p>
        </p:txBody>
      </p:sp>
      <p:sp>
        <p:nvSpPr>
          <p:cNvPr id="6" name="Platshållare för datum 19"/>
          <p:cNvSpPr txBox="1">
            <a:spLocks/>
          </p:cNvSpPr>
          <p:nvPr/>
        </p:nvSpPr>
        <p:spPr>
          <a:xfrm>
            <a:off x="611561" y="6494400"/>
            <a:ext cx="1008112" cy="262800"/>
          </a:xfrm>
          <a:prstGeom prst="rect">
            <a:avLst/>
          </a:prstGeom>
          <a:ln>
            <a:noFill/>
          </a:ln>
        </p:spPr>
        <p:txBody>
          <a:bodyPr vert="horz" lIns="6858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37DC7784-C0F4-4509-BFE2-E6A63A08B0EF}" type="datetime1">
              <a:rPr lang="sv-SE" smtClean="0"/>
              <a:t>2019-11-20</a:t>
            </a:fld>
            <a:endParaRPr lang="sv-SE"/>
          </a:p>
        </p:txBody>
      </p:sp>
      <p:sp>
        <p:nvSpPr>
          <p:cNvPr id="1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 Larg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8"/>
          <p:cNvSpPr/>
          <p:nvPr/>
        </p:nvSpPr>
        <p:spPr>
          <a:xfrm>
            <a:off x="0" y="260648"/>
            <a:ext cx="9144000" cy="6084000"/>
          </a:xfrm>
          <a:prstGeom prst="rect">
            <a:avLst/>
          </a:prstGeom>
          <a:solidFill>
            <a:srgbClr val="BCD4E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08000" cy="3096000"/>
          </a:xfrm>
        </p:spPr>
        <p:txBody>
          <a:bodyPr lIns="0" bIns="0" anchor="t" anchorCtr="0">
            <a:noAutofit/>
          </a:bodyPr>
          <a:lstStyle>
            <a:lvl1pPr algn="ctr">
              <a:lnSpc>
                <a:spcPts val="8250"/>
              </a:lnSpc>
              <a:defRPr sz="7425" spc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441205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  <p:sp>
        <p:nvSpPr>
          <p:cNvPr id="8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443135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C2EEEBEF-68F3-4F97-9B71-8E93C8B1BE99}" type="datetime1">
              <a:rPr lang="sv-SE" smtClean="0"/>
              <a:t>2019-11-20</a:t>
            </a:fld>
            <a:endParaRPr lang="sv-SE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443135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8314" y="1202400"/>
            <a:ext cx="8207375" cy="4752000"/>
          </a:xfrm>
        </p:spPr>
        <p:txBody>
          <a:bodyPr/>
          <a:lstStyle>
            <a:lvl1pPr>
              <a:spcAft>
                <a:spcPts val="0"/>
              </a:spcAft>
              <a:defRPr/>
            </a:lvl1pPr>
            <a:lvl2pPr>
              <a:spcAft>
                <a:spcPts val="0"/>
              </a:spcAft>
              <a:defRPr/>
            </a:lvl2pPr>
            <a:lvl5pPr>
              <a:defRPr/>
            </a:lvl5pPr>
            <a:lvl6pPr>
              <a:buFont typeface="Arial" pitchFamily="34" charset="0"/>
              <a:buChar char="•"/>
              <a:defRPr/>
            </a:lvl6pPr>
            <a:lvl7pPr>
              <a:defRPr/>
            </a:lvl7pPr>
            <a:lvl8pPr>
              <a:defRPr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DA45902-210D-4CD2-A8E7-CDEC18634251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3" y="1202399"/>
            <a:ext cx="4020407" cy="4752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 smtClean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47520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 baseline="0"/>
            </a:lvl7pPr>
            <a:lvl8pPr>
              <a:defRPr sz="1050" baseline="0"/>
            </a:lvl8pPr>
            <a:lvl9pPr>
              <a:defRPr sz="105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10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50870574-AE5B-43C7-95FA-56EF51446301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468313" y="1202400"/>
            <a:ext cx="4024800" cy="475200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4572000" y="1202400"/>
            <a:ext cx="4024800" cy="475200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350"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9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18F9A6DE-0A9A-4486-A8AD-1A5A5557140C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1" y="1202400"/>
            <a:ext cx="4024800" cy="475200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datum 20"/>
          <p:cNvSpPr>
            <a:spLocks noGrp="1"/>
          </p:cNvSpPr>
          <p:nvPr>
            <p:ph type="dt" sz="half" idx="14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C3E854C1-4E63-4E48-9DC1-2BD64C8A7F4D}" type="datetime1">
              <a:rPr lang="sv-SE" smtClean="0"/>
              <a:t>2019-11-20</a:t>
            </a:fld>
            <a:endParaRPr lang="sv-SE"/>
          </a:p>
        </p:txBody>
      </p:sp>
      <p:sp>
        <p:nvSpPr>
          <p:cNvPr id="15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yra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68313" y="1202400"/>
            <a:ext cx="4020407" cy="2314800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buFont typeface="Arial" pitchFamily="34" charset="0"/>
              <a:buChar char="•"/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51200" y="12024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4651200" y="3639600"/>
            <a:ext cx="4024488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0" name="Platshållare för innehåll 3"/>
          <p:cNvSpPr>
            <a:spLocks noGrp="1"/>
          </p:cNvSpPr>
          <p:nvPr>
            <p:ph sz="half" idx="14"/>
          </p:nvPr>
        </p:nvSpPr>
        <p:spPr>
          <a:xfrm>
            <a:off x="468313" y="3639600"/>
            <a:ext cx="4020407" cy="23148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05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dirty="0"/>
          </a:p>
        </p:txBody>
      </p:sp>
      <p:sp>
        <p:nvSpPr>
          <p:cNvPr id="11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DB211A2E-7726-4091-B94B-17DE689C56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15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E2E00A52-023C-434B-9BA9-94809CACD315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7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F892BF21-7E6A-4AD5-BB0E-BC840C014215}" type="datetime1">
              <a:rPr lang="sv-SE" smtClean="0"/>
              <a:t>2019-11-20</a:t>
            </a:fld>
            <a:endParaRPr lang="sv-SE"/>
          </a:p>
        </p:txBody>
      </p:sp>
      <p:sp>
        <p:nvSpPr>
          <p:cNvPr id="13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468314" y="1202400"/>
            <a:ext cx="8207375" cy="47520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sv-SE" dirty="0"/>
          </a:p>
        </p:txBody>
      </p:sp>
      <p:sp>
        <p:nvSpPr>
          <p:cNvPr id="8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2C8D0C27-90A7-4213-A10E-B9A2A53C3DE2}" type="datetime1">
              <a:rPr lang="sv-SE" smtClean="0"/>
              <a:t>2019-11-20</a:t>
            </a:fld>
            <a:endParaRPr lang="sv-SE"/>
          </a:p>
        </p:txBody>
      </p:sp>
      <p:sp>
        <p:nvSpPr>
          <p:cNvPr id="14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5AB9CC2F-8DA0-43CD-870B-F67C86C2DC92}" type="datetime1">
              <a:rPr lang="sv-SE" smtClean="0"/>
              <a:t>2019-11-20</a:t>
            </a:fld>
            <a:endParaRPr lang="sv-SE"/>
          </a:p>
        </p:txBody>
      </p:sp>
      <p:sp>
        <p:nvSpPr>
          <p:cNvPr id="11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464000" y="6390000"/>
            <a:ext cx="226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rgbClr val="4A4A49"/>
                </a:solidFill>
              </a:defRPr>
            </a:lvl1pPr>
          </a:lstStyle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8313" y="547200"/>
            <a:ext cx="8207376" cy="577536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313" y="1202400"/>
            <a:ext cx="8207376" cy="4752000"/>
          </a:xfrm>
          <a:prstGeom prst="rect">
            <a:avLst/>
          </a:prstGeom>
          <a:ln>
            <a:noFill/>
          </a:ln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  <a:p>
            <a:pPr lvl="5"/>
            <a:r>
              <a:rPr lang="sv-SE" dirty="0" smtClean="0"/>
              <a:t>Nivå sex</a:t>
            </a:r>
          </a:p>
          <a:p>
            <a:pPr lvl="6"/>
            <a:r>
              <a:rPr lang="sv-SE" dirty="0" smtClean="0"/>
              <a:t>Nivå sju</a:t>
            </a:r>
          </a:p>
          <a:p>
            <a:pPr lvl="7"/>
            <a:r>
              <a:rPr lang="sv-SE" dirty="0" smtClean="0"/>
              <a:t>Nivå åtta</a:t>
            </a:r>
          </a:p>
          <a:p>
            <a:pPr lvl="8"/>
            <a:r>
              <a:rPr lang="sv-SE" dirty="0" smtClean="0"/>
              <a:t>Nivå nio</a:t>
            </a:r>
            <a:endParaRPr lang="sv-SE" dirty="0"/>
          </a:p>
        </p:txBody>
      </p:sp>
      <p:grpSp>
        <p:nvGrpSpPr>
          <p:cNvPr id="4" name="Grupp 9"/>
          <p:cNvGrpSpPr/>
          <p:nvPr/>
        </p:nvGrpSpPr>
        <p:grpSpPr>
          <a:xfrm>
            <a:off x="0" y="-27384"/>
            <a:ext cx="9144000" cy="288000"/>
            <a:chOff x="0" y="0"/>
            <a:chExt cx="9144000" cy="216000"/>
          </a:xfrm>
        </p:grpSpPr>
        <p:sp>
          <p:nvSpPr>
            <p:cNvPr id="11" name="Rectangle 5"/>
            <p:cNvSpPr/>
            <p:nvPr userDrawn="1"/>
          </p:nvSpPr>
          <p:spPr>
            <a:xfrm>
              <a:off x="0" y="0"/>
              <a:ext cx="2304000" cy="216000"/>
            </a:xfrm>
            <a:prstGeom prst="rect">
              <a:avLst/>
            </a:prstGeom>
            <a:solidFill>
              <a:srgbClr val="005C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  <p:sp>
          <p:nvSpPr>
            <p:cNvPr id="12" name="Rectangle 7"/>
            <p:cNvSpPr/>
            <p:nvPr userDrawn="1"/>
          </p:nvSpPr>
          <p:spPr>
            <a:xfrm>
              <a:off x="2267744" y="0"/>
              <a:ext cx="2304000" cy="216000"/>
            </a:xfrm>
            <a:prstGeom prst="rect">
              <a:avLst/>
            </a:prstGeom>
            <a:solidFill>
              <a:srgbClr val="0080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  <p:sp>
          <p:nvSpPr>
            <p:cNvPr id="13" name="Rectangle 8"/>
            <p:cNvSpPr/>
            <p:nvPr userDrawn="1"/>
          </p:nvSpPr>
          <p:spPr>
            <a:xfrm>
              <a:off x="6830006" y="0"/>
              <a:ext cx="2313994" cy="216000"/>
            </a:xfrm>
            <a:prstGeom prst="rect">
              <a:avLst/>
            </a:prstGeom>
            <a:solidFill>
              <a:srgbClr val="BCD4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 dirty="0"/>
            </a:p>
          </p:txBody>
        </p:sp>
        <p:sp>
          <p:nvSpPr>
            <p:cNvPr id="14" name="Rectangle 10"/>
            <p:cNvSpPr/>
            <p:nvPr userDrawn="1"/>
          </p:nvSpPr>
          <p:spPr>
            <a:xfrm>
              <a:off x="4572000" y="0"/>
              <a:ext cx="2304000" cy="216000"/>
            </a:xfrm>
            <a:prstGeom prst="rect">
              <a:avLst/>
            </a:prstGeom>
            <a:solidFill>
              <a:srgbClr val="42B5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350"/>
            </a:p>
          </p:txBody>
        </p:sp>
      </p:grpSp>
      <p:cxnSp>
        <p:nvCxnSpPr>
          <p:cNvPr id="23" name="Rak 22"/>
          <p:cNvCxnSpPr/>
          <p:nvPr/>
        </p:nvCxnSpPr>
        <p:spPr>
          <a:xfrm>
            <a:off x="0" y="66024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0" y="255600"/>
            <a:ext cx="9144000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/>
          <p:nvPr/>
        </p:nvCxnSpPr>
        <p:spPr>
          <a:xfrm>
            <a:off x="250825" y="0"/>
            <a:ext cx="0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/>
          <p:nvPr/>
        </p:nvCxnSpPr>
        <p:spPr>
          <a:xfrm flipH="1">
            <a:off x="8893176" y="0"/>
            <a:ext cx="1" cy="68580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Bildobjekt 15" descr="HB_SMALL_RGB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876000" y="6487200"/>
            <a:ext cx="1798320" cy="182880"/>
          </a:xfrm>
          <a:prstGeom prst="rect">
            <a:avLst/>
          </a:prstGeom>
        </p:spPr>
      </p:pic>
      <p:sp>
        <p:nvSpPr>
          <p:cNvPr id="21" name="Platshållare för datum 20"/>
          <p:cNvSpPr>
            <a:spLocks noGrp="1"/>
          </p:cNvSpPr>
          <p:nvPr>
            <p:ph type="dt" sz="half" idx="2"/>
          </p:nvPr>
        </p:nvSpPr>
        <p:spPr>
          <a:xfrm>
            <a:off x="864000" y="6390000"/>
            <a:ext cx="1008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B3DAC910-51D9-4594-8EB2-18D30624AAEA}" type="datetime1">
              <a:rPr lang="sv-SE" smtClean="0"/>
              <a:t>2019-11-20</a:t>
            </a:fld>
            <a:endParaRPr lang="sv-SE"/>
          </a:p>
        </p:txBody>
      </p:sp>
      <p:sp>
        <p:nvSpPr>
          <p:cNvPr id="24" name="Platshållare för bildnummer 23"/>
          <p:cNvSpPr>
            <a:spLocks noGrp="1"/>
          </p:cNvSpPr>
          <p:nvPr>
            <p:ph type="sldNum" sz="quarter" idx="4"/>
          </p:nvPr>
        </p:nvSpPr>
        <p:spPr>
          <a:xfrm>
            <a:off x="306000" y="6390000"/>
            <a:ext cx="360000" cy="26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rgbClr val="4A4A49"/>
                </a:solidFill>
              </a:defRPr>
            </a:lvl1pPr>
          </a:lstStyle>
          <a:p>
            <a:fld id="{44CEF55F-E944-4252-B560-9757B29A9C4A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25" name="Straight Connector 16"/>
          <p:cNvCxnSpPr/>
          <p:nvPr/>
        </p:nvCxnSpPr>
        <p:spPr>
          <a:xfrm>
            <a:off x="252000" y="6303600"/>
            <a:ext cx="8640000" cy="0"/>
          </a:xfrm>
          <a:prstGeom prst="line">
            <a:avLst/>
          </a:prstGeom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845" r:id="rId14"/>
  </p:sldLayoutIdLs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2175" b="1" kern="1200" spc="-75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36922" indent="-136922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650" kern="1200">
          <a:solidFill>
            <a:srgbClr val="4A4A49"/>
          </a:solidFill>
          <a:latin typeface="+mn-lt"/>
          <a:ea typeface="+mn-ea"/>
          <a:cs typeface="+mn-cs"/>
        </a:defRPr>
      </a:lvl1pPr>
      <a:lvl2pPr marL="267891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500" kern="1200">
          <a:solidFill>
            <a:srgbClr val="4A4A49"/>
          </a:solidFill>
          <a:latin typeface="+mn-lt"/>
          <a:ea typeface="+mn-ea"/>
          <a:cs typeface="+mn-cs"/>
        </a:defRPr>
      </a:lvl2pPr>
      <a:lvl3pPr marL="401241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350" kern="1200">
          <a:solidFill>
            <a:srgbClr val="4A4A49"/>
          </a:solidFill>
          <a:latin typeface="+mn-lt"/>
          <a:ea typeface="+mn-ea"/>
          <a:cs typeface="+mn-cs"/>
        </a:defRPr>
      </a:lvl3pPr>
      <a:lvl4pPr marL="540544" indent="-139304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200" kern="1200">
          <a:solidFill>
            <a:srgbClr val="4A4A49"/>
          </a:solidFill>
          <a:latin typeface="+mn-lt"/>
          <a:ea typeface="+mn-ea"/>
          <a:cs typeface="+mn-cs"/>
        </a:defRPr>
      </a:lvl4pPr>
      <a:lvl5pPr marL="675085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5pPr>
      <a:lvl6pPr marL="80843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6pPr>
      <a:lvl7pPr marL="94178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7pPr>
      <a:lvl8pPr marL="1076325" indent="-134541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8pPr>
      <a:lvl9pPr marL="1209675" indent="-133350" algn="l" defTabSz="6858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4A4A49"/>
        </a:buClr>
        <a:buFont typeface="Arial" pitchFamily="34" charset="0"/>
        <a:buChar char="•"/>
        <a:defRPr sz="1050" kern="1200">
          <a:solidFill>
            <a:srgbClr val="4A4A49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tsikko 1">
            <a:extLst>
              <a:ext uri="{FF2B5EF4-FFF2-40B4-BE49-F238E27FC236}">
                <a16:creationId xmlns:a16="http://schemas.microsoft.com/office/drawing/2014/main" xmlns="" id="{E6B591A4-D083-4886-90F8-512484AA16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3569" y="692697"/>
            <a:ext cx="7045970" cy="1008112"/>
          </a:xfrm>
        </p:spPr>
        <p:txBody>
          <a:bodyPr>
            <a:noAutofit/>
          </a:bodyPr>
          <a:lstStyle/>
          <a:p>
            <a:r>
              <a:rPr lang="fi-FI" altLang="fi-FI" sz="3200" dirty="0"/>
              <a:t/>
            </a:r>
            <a:br>
              <a:rPr lang="fi-FI" altLang="fi-FI" sz="3200" dirty="0"/>
            </a:br>
            <a:r>
              <a:rPr lang="fi-FI" altLang="fi-FI" sz="3200" dirty="0"/>
              <a:t>Asiakastyön tukeminen</a:t>
            </a:r>
          </a:p>
        </p:txBody>
      </p:sp>
      <p:sp>
        <p:nvSpPr>
          <p:cNvPr id="20483" name="Alaotsikko 2">
            <a:extLst>
              <a:ext uri="{FF2B5EF4-FFF2-40B4-BE49-F238E27FC236}">
                <a16:creationId xmlns:a16="http://schemas.microsoft.com/office/drawing/2014/main" xmlns="" id="{0C1F9460-DAFD-40EB-A97D-85F4D7BFB0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3569" y="2132856"/>
            <a:ext cx="7128791" cy="342066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Hallituksen jäsenten verkosto ja suhteet pankin käyttöön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Toimialueen potentiaalisten yritysten läpikäynti ja </a:t>
            </a:r>
            <a:r>
              <a:rPr lang="fi-FI" altLang="fi-FI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kontaktointi</a:t>
            </a:r>
            <a:endParaRPr lang="fi-FI" altLang="fi-FI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Vihjeiden välittäminen pankin asiakashankintatyöhön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Yhteiset asiakastapaamiset konttorinjohtajan kanssa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Osallistuminen pankin järjestämiin asiakastapahtumiin ja palautteen anto konttorinjohtajalle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Hyvien asiakaskokemusten jakaminen työkavereiden kesken, haastavista kokemuksista oppiminen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altLang="fi-F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Konttorinjohtajan sparraus </a:t>
            </a:r>
            <a:r>
              <a:rPr lang="fi-FI" altLang="fi-FI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asiakastyön johtamisessa</a:t>
            </a:r>
            <a:endParaRPr lang="fi-FI" altLang="fi-FI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4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HB_Office_Color_1.0">
      <a:dk1>
        <a:srgbClr val="000000"/>
      </a:dk1>
      <a:lt1>
        <a:sysClr val="window" lastClr="FFFFFF"/>
      </a:lt1>
      <a:dk2>
        <a:srgbClr val="0080BB"/>
      </a:dk2>
      <a:lt2>
        <a:srgbClr val="EEECE1"/>
      </a:lt2>
      <a:accent1>
        <a:srgbClr val="005C9B"/>
      </a:accent1>
      <a:accent2>
        <a:srgbClr val="6EAA8C"/>
      </a:accent2>
      <a:accent3>
        <a:srgbClr val="A0CDE1"/>
      </a:accent3>
      <a:accent4>
        <a:srgbClr val="CA533B"/>
      </a:accent4>
      <a:accent5>
        <a:srgbClr val="A0A096"/>
      </a:accent5>
      <a:accent6>
        <a:srgbClr val="0096D2"/>
      </a:accent6>
      <a:hlink>
        <a:srgbClr val="005C9B"/>
      </a:hlink>
      <a:folHlink>
        <a:srgbClr val="0080BB"/>
      </a:folHlink>
    </a:clrScheme>
    <a:fontScheme name="SHB_Font_Aa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32823</TotalTime>
  <Words>42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Theme1</vt:lpstr>
      <vt:lpstr> Asiakastyön tukeminen</vt:lpstr>
    </vt:vector>
  </TitlesOfParts>
  <Company>Handelsbanken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Hållbarhetsarbetets integrering i Handelsbankens varumärkesplattform</dc:title>
  <dc:creator>kabe06</dc:creator>
  <cp:lastModifiedBy>Siv Olenius-Jansson</cp:lastModifiedBy>
  <cp:revision>1002</cp:revision>
  <cp:lastPrinted>2019-11-19T09:03:35Z</cp:lastPrinted>
  <dcterms:created xsi:type="dcterms:W3CDTF">2016-06-01T17:40:56Z</dcterms:created>
  <dcterms:modified xsi:type="dcterms:W3CDTF">2019-11-20T06:54:58Z</dcterms:modified>
</cp:coreProperties>
</file>