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3"/>
  </p:notesMasterIdLst>
  <p:handoutMasterIdLst>
    <p:handoutMasterId r:id="rId4"/>
  </p:handoutMasterIdLst>
  <p:sldIdLst>
    <p:sldId id="1108" r:id="rId2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gello" initials="NW" lastIdx="5" clrIdx="0">
    <p:extLst>
      <p:ext uri="{19B8F6BF-5375-455C-9EA6-DF929625EA0E}">
        <p15:presenceInfo xmlns:p15="http://schemas.microsoft.com/office/powerpoint/2012/main" userId="S-1-5-21-1677003103-46252071-1983596169-324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ED"/>
    <a:srgbClr val="BCD4E0"/>
    <a:srgbClr val="42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0202" autoAdjust="0"/>
  </p:normalViewPr>
  <p:slideViewPr>
    <p:cSldViewPr>
      <p:cViewPr varScale="1">
        <p:scale>
          <a:sx n="102" d="100"/>
          <a:sy n="102" d="100"/>
        </p:scale>
        <p:origin x="20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316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r">
              <a:defRPr sz="1200"/>
            </a:lvl1pPr>
          </a:lstStyle>
          <a:p>
            <a:fld id="{4D0C1DAD-05FB-45EA-8FC6-D17C2217EE4D}" type="datetimeFigureOut">
              <a:rPr lang="fi-FI" smtClean="0"/>
              <a:t>20.11.2019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316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r">
              <a:defRPr sz="1200"/>
            </a:lvl1pPr>
          </a:lstStyle>
          <a:p>
            <a:fld id="{30D17A46-0291-44C6-85E2-D1BDD61699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354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9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r">
              <a:defRPr sz="1200"/>
            </a:lvl1pPr>
          </a:lstStyle>
          <a:p>
            <a:fld id="{48647AE6-A554-4890-897B-A504ECA0D385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5" tIns="45524" rIns="91045" bIns="45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1045" tIns="45524" rIns="91045" bIns="45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9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r">
              <a:defRPr sz="1200"/>
            </a:lvl1pPr>
          </a:lstStyle>
          <a:p>
            <a:fld id="{A733007E-CEBB-4F61-A128-9093B53FBFE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47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456" y="1076400"/>
            <a:ext cx="8208000" cy="1470025"/>
          </a:xfrm>
        </p:spPr>
        <p:txBody>
          <a:bodyPr lIns="0" bIns="0" anchor="b" anchorCtr="0">
            <a:normAutofit/>
          </a:bodyPr>
          <a:lstStyle>
            <a:lvl1pPr algn="l">
              <a:defRPr sz="3700" spc="-1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 baseline="0">
                <a:solidFill>
                  <a:srgbClr val="4A4A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3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BA737291-8B16-4163-B457-6EEEDEB570AE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21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37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6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781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684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37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rgbClr val="4A4A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984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0053_1168_PO_S_IO_4 beskuren 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06247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3" y="1076400"/>
            <a:ext cx="4679752" cy="1470025"/>
          </a:xfrm>
        </p:spPr>
        <p:txBody>
          <a:bodyPr lIns="0" bIns="0" anchor="b" anchorCtr="0">
            <a:normAutofit/>
          </a:bodyPr>
          <a:lstStyle>
            <a:lvl1pPr algn="l">
              <a:defRPr sz="37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4679752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2000">
                <a:solidFill>
                  <a:srgbClr val="4A4A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0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9144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62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Lar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11000"/>
              </a:lnSpc>
              <a:defRPr sz="99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9EE11E15-1BDD-4A5B-83D0-B189E24D1966}" type="datetime1">
              <a:rPr lang="sv-SE" smtClean="0"/>
              <a:pPr/>
              <a:t>2019-11-20</a:t>
            </a:fld>
            <a:endParaRPr lang="sv-SE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884F5931-316A-463D-8897-724CF02FC01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308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Stor 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8"/>
          <p:cNvSpPr/>
          <p:nvPr/>
        </p:nvSpPr>
        <p:spPr>
          <a:xfrm>
            <a:off x="0" y="251123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rtlCol="0" anchor="ctr"/>
          <a:lstStyle/>
          <a:p>
            <a:pPr algn="ctr"/>
            <a:endParaRPr lang="sv-SE" sz="1350" dirty="0">
              <a:solidFill>
                <a:srgbClr val="FFFFFF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8250"/>
              </a:lnSpc>
              <a:tabLst>
                <a:tab pos="3026569" algn="l"/>
              </a:tabLst>
              <a:defRPr sz="7425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r>
              <a:rPr lang="en-US"/>
              <a:t>I-CL: Sensitive                                                                                         Steering Group Meeting - PPPP</a:t>
            </a:r>
            <a:endParaRPr lang="sv-SE" dirty="0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861BDAD-AA52-4721-83E6-BEC10791F039}" type="datetime1">
              <a:rPr lang="sv-SE" smtClean="0"/>
              <a:pPr/>
              <a:t>2019-11-20</a:t>
            </a:fld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13F3E71-E6A3-47AF-A9EF-8AD2DB59C1B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73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3" y="1202400"/>
            <a:ext cx="8207375" cy="475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5pPr>
              <a:defRPr/>
            </a:lvl5pPr>
            <a:lvl6pPr>
              <a:buFont typeface="Arial" pitchFamily="34" charset="0"/>
              <a:buChar char="•"/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6152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2" y="1202399"/>
            <a:ext cx="4020407" cy="475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4752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10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694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468313" y="1202400"/>
            <a:ext cx="4024800" cy="4752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572000" y="1202400"/>
            <a:ext cx="4024800" cy="475200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800"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08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1" y="1202400"/>
            <a:ext cx="4024800" cy="47520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14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339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2" y="1202400"/>
            <a:ext cx="4020407" cy="23148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Arial" pitchFamily="34" charset="0"/>
              <a:buChar char="•"/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8312" y="3639600"/>
            <a:ext cx="4020407" cy="23148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1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DB211A2E-7726-4091-B94B-17DE689C56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15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6B8B2EC7-DDEA-4B02-8054-5E554DC1816C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231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7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3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072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1202400"/>
            <a:ext cx="8207375" cy="4752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8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456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92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313" y="547200"/>
            <a:ext cx="8207376" cy="577536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13" y="1202400"/>
            <a:ext cx="8207376" cy="4752000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lvl="5"/>
            <a:r>
              <a:rPr lang="sv-SE" dirty="0" smtClean="0"/>
              <a:t>Nivå sex</a:t>
            </a:r>
          </a:p>
          <a:p>
            <a:pPr lvl="6"/>
            <a:r>
              <a:rPr lang="sv-SE" dirty="0" smtClean="0"/>
              <a:t>Nivå sju</a:t>
            </a:r>
          </a:p>
          <a:p>
            <a:pPr lvl="7"/>
            <a:r>
              <a:rPr lang="sv-SE" dirty="0" smtClean="0"/>
              <a:t>Nivå åtta</a:t>
            </a:r>
          </a:p>
          <a:p>
            <a:pPr lvl="8"/>
            <a:r>
              <a:rPr lang="sv-SE" dirty="0" smtClean="0"/>
              <a:t>Nivå nio</a:t>
            </a:r>
            <a:endParaRPr lang="sv-SE" dirty="0"/>
          </a:p>
        </p:txBody>
      </p:sp>
      <p:grpSp>
        <p:nvGrpSpPr>
          <p:cNvPr id="4" name="Grupp 9"/>
          <p:cNvGrpSpPr/>
          <p:nvPr/>
        </p:nvGrpSpPr>
        <p:grpSpPr>
          <a:xfrm>
            <a:off x="0" y="-27384"/>
            <a:ext cx="9144000" cy="288000"/>
            <a:chOff x="0" y="0"/>
            <a:chExt cx="9144000" cy="216000"/>
          </a:xfrm>
        </p:grpSpPr>
        <p:sp>
          <p:nvSpPr>
            <p:cNvPr id="11" name="Rectangle 5"/>
            <p:cNvSpPr/>
            <p:nvPr userDrawn="1"/>
          </p:nvSpPr>
          <p:spPr>
            <a:xfrm>
              <a:off x="0" y="0"/>
              <a:ext cx="2304000" cy="216000"/>
            </a:xfrm>
            <a:prstGeom prst="rect">
              <a:avLst/>
            </a:prstGeom>
            <a:solidFill>
              <a:srgbClr val="005C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  <p:sp>
          <p:nvSpPr>
            <p:cNvPr id="12" name="Rectangle 7"/>
            <p:cNvSpPr/>
            <p:nvPr userDrawn="1"/>
          </p:nvSpPr>
          <p:spPr>
            <a:xfrm>
              <a:off x="2267744" y="0"/>
              <a:ext cx="2304000" cy="216000"/>
            </a:xfrm>
            <a:prstGeom prst="rect">
              <a:avLst/>
            </a:prstGeom>
            <a:solidFill>
              <a:srgbClr val="0080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  <p:sp>
          <p:nvSpPr>
            <p:cNvPr id="13" name="Rectangle 8"/>
            <p:cNvSpPr/>
            <p:nvPr userDrawn="1"/>
          </p:nvSpPr>
          <p:spPr>
            <a:xfrm>
              <a:off x="6830006" y="0"/>
              <a:ext cx="2313994" cy="216000"/>
            </a:xfrm>
            <a:prstGeom prst="rect">
              <a:avLst/>
            </a:prstGeom>
            <a:solidFill>
              <a:srgbClr val="BCD4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0"/>
            <p:cNvSpPr/>
            <p:nvPr userDrawn="1"/>
          </p:nvSpPr>
          <p:spPr>
            <a:xfrm>
              <a:off x="4572000" y="0"/>
              <a:ext cx="2304000" cy="216000"/>
            </a:xfrm>
            <a:prstGeom prst="rect">
              <a:avLst/>
            </a:prstGeom>
            <a:solidFill>
              <a:srgbClr val="42B5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</p:grpSp>
      <p:cxnSp>
        <p:nvCxnSpPr>
          <p:cNvPr id="23" name="Rak 22"/>
          <p:cNvCxnSpPr/>
          <p:nvPr/>
        </p:nvCxnSpPr>
        <p:spPr>
          <a:xfrm>
            <a:off x="0" y="66024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0" y="2556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>
            <a:off x="250825" y="0"/>
            <a:ext cx="0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 flipH="1">
            <a:off x="8893175" y="0"/>
            <a:ext cx="1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 descr="HB_SMALL_RGB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76000" y="6487200"/>
            <a:ext cx="1798320" cy="182880"/>
          </a:xfrm>
          <a:prstGeom prst="rect">
            <a:avLst/>
          </a:prstGeom>
        </p:spPr>
      </p:pic>
      <p:sp>
        <p:nvSpPr>
          <p:cNvPr id="2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EC650185-0C61-4DD4-A066-8E46EDF56618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24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25" name="Straight Connector 16"/>
          <p:cNvCxnSpPr/>
          <p:nvPr/>
        </p:nvCxnSpPr>
        <p:spPr>
          <a:xfrm>
            <a:off x="252000" y="6303600"/>
            <a:ext cx="8640000" cy="0"/>
          </a:xfrm>
          <a:prstGeom prst="line">
            <a:avLst/>
          </a:prstGeom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5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2900" b="1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2200" kern="1200">
          <a:solidFill>
            <a:srgbClr val="4A4A49"/>
          </a:solidFill>
          <a:latin typeface="+mn-lt"/>
          <a:ea typeface="+mn-ea"/>
          <a:cs typeface="+mn-cs"/>
        </a:defRPr>
      </a:lvl1pPr>
      <a:lvl2pPr marL="357188" indent="-17938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2000" kern="1200">
          <a:solidFill>
            <a:srgbClr val="4A4A49"/>
          </a:solidFill>
          <a:latin typeface="+mn-lt"/>
          <a:ea typeface="+mn-ea"/>
          <a:cs typeface="+mn-cs"/>
        </a:defRPr>
      </a:lvl2pPr>
      <a:lvl3pPr marL="534988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800" kern="1200">
          <a:solidFill>
            <a:srgbClr val="4A4A49"/>
          </a:solidFill>
          <a:latin typeface="+mn-lt"/>
          <a:ea typeface="+mn-ea"/>
          <a:cs typeface="+mn-cs"/>
        </a:defRPr>
      </a:lvl3pPr>
      <a:lvl4pPr marL="720725" indent="-18573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600" kern="1200">
          <a:solidFill>
            <a:srgbClr val="4A4A49"/>
          </a:solidFill>
          <a:latin typeface="+mn-lt"/>
          <a:ea typeface="+mn-ea"/>
          <a:cs typeface="+mn-cs"/>
        </a:defRPr>
      </a:lvl4pPr>
      <a:lvl5pPr marL="900113" indent="-17938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5pPr>
      <a:lvl6pPr marL="1077913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6pPr>
      <a:lvl7pPr marL="1255713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7pPr>
      <a:lvl8pPr marL="1435100" indent="-179388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8pPr>
      <a:lvl9pPr marL="1612900" indent="-1778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400" kern="1200">
          <a:solidFill>
            <a:srgbClr val="4A4A4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2696"/>
            <a:ext cx="8207376" cy="577536"/>
          </a:xfrm>
        </p:spPr>
        <p:txBody>
          <a:bodyPr/>
          <a:lstStyle/>
          <a:p>
            <a:r>
              <a:rPr lang="fi-FI" smtClean="0"/>
              <a:t>Konttorinjohtajien </a:t>
            </a:r>
            <a:r>
              <a:rPr lang="fi-FI" dirty="0" smtClean="0"/>
              <a:t>näkemyksiä </a:t>
            </a:r>
            <a:br>
              <a:rPr lang="fi-FI" dirty="0" smtClean="0"/>
            </a:br>
            <a:r>
              <a:rPr lang="fi-FI" dirty="0" smtClean="0"/>
              <a:t>hallitustyöskentelyyn</a:t>
            </a:r>
            <a:endParaRPr lang="fi-FI" dirty="0"/>
          </a:p>
        </p:txBody>
      </p:sp>
      <p:sp>
        <p:nvSpPr>
          <p:cNvPr id="4" name="Alaotsikko 2">
            <a:extLst>
              <a:ext uri="{FF2B5EF4-FFF2-40B4-BE49-F238E27FC236}">
                <a16:creationId xmlns="" xmlns:a16="http://schemas.microsoft.com/office/drawing/2014/main" id="{0DB1C33B-31BC-4B91-8315-E401269A4C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340768"/>
            <a:ext cx="8207375" cy="4752000"/>
          </a:xfrm>
        </p:spPr>
        <p:txBody>
          <a:bodyPr>
            <a:normAutofit fontScale="25000" lnSpcReduction="20000"/>
          </a:bodyPr>
          <a:lstStyle/>
          <a:p>
            <a:pPr lvl="0"/>
            <a:endParaRPr lang="fi-FI" sz="2800" b="1" dirty="0" smtClean="0"/>
          </a:p>
          <a:p>
            <a:pPr marL="0" lvl="0" indent="0">
              <a:buNone/>
            </a:pPr>
            <a:r>
              <a:rPr lang="fi-FI" sz="5600" b="1" dirty="0" smtClean="0"/>
              <a:t>Konttorinjohtaja odottaa…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Tavoitteena avoin ja reilu yhteistyö, luontainen kanssakäyminen henkilökunnan kanssa ja asiakasvihjeet konttorin asiakashankintaan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Konttorihallitukselle laaditaan yhdessä konttorinjohtajan kanssa toimintasuunnitelma, sen pohjalta vuosikello ja kokousten teemoittaminen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Hallituksen jäsenten verkostojen kuvaaminen ja vaihtoehtoisten aktiviteettien läpikäynti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Uuden konttorinjohtajan avustaminen verkostoitumisessa toimialueelle</a:t>
            </a:r>
          </a:p>
          <a:p>
            <a:pPr marL="0" lvl="0" indent="0">
              <a:buNone/>
            </a:pPr>
            <a:endParaRPr lang="fi-FI" sz="5600" b="1" dirty="0" smtClean="0"/>
          </a:p>
          <a:p>
            <a:pPr marL="0" lvl="0" indent="0">
              <a:buNone/>
            </a:pPr>
            <a:r>
              <a:rPr lang="fi-FI" sz="5600" b="1" dirty="0" smtClean="0"/>
              <a:t>Konttorinjohtaja tarjoaa..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Pankin strategian ja toiminnan muutosten aktiivinen kommunikointi hallitukselle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Pankin tavoiteasiakasprofiilien kommunikointi hallitukselle selektiivisen asiakashankinnan toteuttamiseksi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Pankin materiaalien välittäminen hallitukselle tukemaan toimintaa ja kokouksia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Interaktiivinen alusta hallitusten keskinäiseen kommunikointiin parhaiden käytäntöjen jakamiseksi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5600" dirty="0" smtClean="0"/>
              <a:t>Pankin hallitustyöskentelyn linjaukset puheenjohtajan ja konttorinjohtajien selkänojaksi</a:t>
            </a:r>
          </a:p>
          <a:p>
            <a:pPr lvl="0"/>
            <a:endParaRPr lang="fi-FI" sz="5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i-FI" sz="2500" dirty="0"/>
          </a:p>
          <a:p>
            <a:r>
              <a:rPr lang="fi-FI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97582143"/>
      </p:ext>
    </p:extLst>
  </p:cSld>
  <p:clrMapOvr>
    <a:masterClrMapping/>
  </p:clrMapOvr>
</p:sld>
</file>

<file path=ppt/theme/theme1.xml><?xml version="1.0" encoding="utf-8"?>
<a:theme xmlns:a="http://schemas.openxmlformats.org/drawingml/2006/main" name="1_Theme1">
  <a:themeElements>
    <a:clrScheme name="SHB_Office_Color_1.0">
      <a:dk1>
        <a:srgbClr val="000000"/>
      </a:dk1>
      <a:lt1>
        <a:sysClr val="window" lastClr="FFFFFF"/>
      </a:lt1>
      <a:dk2>
        <a:srgbClr val="0080BB"/>
      </a:dk2>
      <a:lt2>
        <a:srgbClr val="EEECE1"/>
      </a:lt2>
      <a:accent1>
        <a:srgbClr val="005C9B"/>
      </a:accent1>
      <a:accent2>
        <a:srgbClr val="6EAA8C"/>
      </a:accent2>
      <a:accent3>
        <a:srgbClr val="A0CDE1"/>
      </a:accent3>
      <a:accent4>
        <a:srgbClr val="CA533B"/>
      </a:accent4>
      <a:accent5>
        <a:srgbClr val="A0A096"/>
      </a:accent5>
      <a:accent6>
        <a:srgbClr val="0096D2"/>
      </a:accent6>
      <a:hlink>
        <a:srgbClr val="005C9B"/>
      </a:hlink>
      <a:folHlink>
        <a:srgbClr val="0080BB"/>
      </a:folHlink>
    </a:clrScheme>
    <a:fontScheme name="SHB_Font_Aa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32811</TotalTime>
  <Words>86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1_Theme1</vt:lpstr>
      <vt:lpstr>Konttorinjohtajien näkemyksiä  hallitustyöskentelyyn</vt:lpstr>
    </vt:vector>
  </TitlesOfParts>
  <Company>Handelsbanken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Hållbarhetsarbetets integrering i Handelsbankens varumärkesplattform</dc:title>
  <dc:creator>kabe06</dc:creator>
  <cp:lastModifiedBy>Siv Olenius-Jansson</cp:lastModifiedBy>
  <cp:revision>1003</cp:revision>
  <cp:lastPrinted>2019-11-19T09:03:35Z</cp:lastPrinted>
  <dcterms:created xsi:type="dcterms:W3CDTF">2016-06-01T17:40:56Z</dcterms:created>
  <dcterms:modified xsi:type="dcterms:W3CDTF">2019-11-20T08:21:26Z</dcterms:modified>
</cp:coreProperties>
</file>